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es-V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10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049DE-0554-42D3-BD0D-2FD740E81555}" type="datetimeFigureOut">
              <a:rPr lang="es-VE" smtClean="0"/>
              <a:t>26/03/2014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5ED2B-6E2B-4789-9B8E-D16EF4863C5E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17048043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049DE-0554-42D3-BD0D-2FD740E81555}" type="datetimeFigureOut">
              <a:rPr lang="es-VE" smtClean="0"/>
              <a:t>26/03/2014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5ED2B-6E2B-4789-9B8E-D16EF4863C5E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6026020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049DE-0554-42D3-BD0D-2FD740E81555}" type="datetimeFigureOut">
              <a:rPr lang="es-VE" smtClean="0"/>
              <a:t>26/03/2014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5ED2B-6E2B-4789-9B8E-D16EF4863C5E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3248732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049DE-0554-42D3-BD0D-2FD740E81555}" type="datetimeFigureOut">
              <a:rPr lang="es-VE" smtClean="0"/>
              <a:t>26/03/2014</a:t>
            </a:fld>
            <a:endParaRPr lang="es-V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5ED2B-6E2B-4789-9B8E-D16EF4863C5E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2785092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049DE-0554-42D3-BD0D-2FD740E81555}" type="datetimeFigureOut">
              <a:rPr lang="es-VE" smtClean="0"/>
              <a:t>26/03/2014</a:t>
            </a:fld>
            <a:endParaRPr lang="es-VE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5ED2B-6E2B-4789-9B8E-D16EF4863C5E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9627984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049DE-0554-42D3-BD0D-2FD740E81555}" type="datetimeFigureOut">
              <a:rPr lang="es-VE" smtClean="0"/>
              <a:t>26/03/2014</a:t>
            </a:fld>
            <a:endParaRPr lang="es-VE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5ED2B-6E2B-4789-9B8E-D16EF4863C5E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3407848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049DE-0554-42D3-BD0D-2FD740E81555}" type="datetimeFigureOut">
              <a:rPr lang="es-VE" smtClean="0"/>
              <a:t>26/03/2014</a:t>
            </a:fld>
            <a:endParaRPr lang="es-VE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5ED2B-6E2B-4789-9B8E-D16EF4863C5E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37373701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049DE-0554-42D3-BD0D-2FD740E81555}" type="datetimeFigureOut">
              <a:rPr lang="es-VE" smtClean="0"/>
              <a:t>26/03/2014</a:t>
            </a:fld>
            <a:endParaRPr lang="es-V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5ED2B-6E2B-4789-9B8E-D16EF4863C5E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103957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V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049DE-0554-42D3-BD0D-2FD740E81555}" type="datetimeFigureOut">
              <a:rPr lang="es-VE" smtClean="0"/>
              <a:t>26/03/2014</a:t>
            </a:fld>
            <a:endParaRPr lang="es-V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5ED2B-6E2B-4789-9B8E-D16EF4863C5E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4918745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049DE-0554-42D3-BD0D-2FD740E81555}" type="datetimeFigureOut">
              <a:rPr lang="es-VE" smtClean="0"/>
              <a:t>26/03/2014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5ED2B-6E2B-4789-9B8E-D16EF4863C5E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3923224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049DE-0554-42D3-BD0D-2FD740E81555}" type="datetimeFigureOut">
              <a:rPr lang="es-VE" smtClean="0"/>
              <a:t>26/03/2014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5ED2B-6E2B-4789-9B8E-D16EF4863C5E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068240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2049DE-0554-42D3-BD0D-2FD740E81555}" type="datetimeFigureOut">
              <a:rPr lang="es-VE" smtClean="0"/>
              <a:t>26/03/2014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45ED2B-6E2B-4789-9B8E-D16EF4863C5E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514777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V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0" y="-6694"/>
            <a:ext cx="971600" cy="6864694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VE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694"/>
            <a:ext cx="9144000" cy="1707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1619672" y="2852936"/>
            <a:ext cx="69847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5400" dirty="0" smtClean="0">
                <a:solidFill>
                  <a:srgbClr val="003300"/>
                </a:solidFill>
                <a:latin typeface="Arial Black" pitchFamily="34" charset="0"/>
              </a:rPr>
              <a:t>ELECTROTECNIA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539"/>
          <a:stretch/>
        </p:blipFill>
        <p:spPr bwMode="auto">
          <a:xfrm>
            <a:off x="3806180" y="4005064"/>
            <a:ext cx="2277988" cy="2158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65289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125841"/>
            <a:ext cx="4392488" cy="2615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5 Rectángulo"/>
          <p:cNvSpPr/>
          <p:nvPr/>
        </p:nvSpPr>
        <p:spPr>
          <a:xfrm>
            <a:off x="341784" y="326"/>
            <a:ext cx="485800" cy="6864694"/>
          </a:xfrm>
          <a:prstGeom prst="rect">
            <a:avLst/>
          </a:prstGeom>
          <a:solidFill>
            <a:srgbClr val="003300"/>
          </a:solidFill>
          <a:ln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VE"/>
          </a:p>
        </p:txBody>
      </p:sp>
      <p:sp>
        <p:nvSpPr>
          <p:cNvPr id="4" name="3 Rectángulo"/>
          <p:cNvSpPr/>
          <p:nvPr/>
        </p:nvSpPr>
        <p:spPr>
          <a:xfrm>
            <a:off x="0" y="-6694"/>
            <a:ext cx="485800" cy="6864694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VE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694"/>
            <a:ext cx="9144000" cy="1707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1691680" y="2066391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3600" b="1" dirty="0" smtClean="0">
                <a:latin typeface="Arial" pitchFamily="34" charset="0"/>
                <a:cs typeface="Arial" pitchFamily="34" charset="0"/>
              </a:rPr>
              <a:t>¿Qué es la Electrotecnia?</a:t>
            </a:r>
            <a:endParaRPr lang="es-VE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1547664" y="3284984"/>
            <a:ext cx="676875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2400" dirty="0" smtClean="0">
                <a:latin typeface="Arial" pitchFamily="34" charset="0"/>
                <a:cs typeface="Arial" pitchFamily="34" charset="0"/>
              </a:rPr>
              <a:t>La electrónica es una extensión de la electricidad, como consecuencia de los avances en la evolución de la tecnología eléctrica, y que se basa en la electricidad (todo sistema electrónico por simple o complicado que sea, se alimenta con energía eléctrica y por tanto ya existe un proceso eléctrico.</a:t>
            </a:r>
            <a:endParaRPr lang="es-VE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47659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341784" y="326"/>
            <a:ext cx="485800" cy="6864694"/>
          </a:xfrm>
          <a:prstGeom prst="rect">
            <a:avLst/>
          </a:prstGeom>
          <a:solidFill>
            <a:srgbClr val="003300"/>
          </a:solidFill>
          <a:ln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VE"/>
          </a:p>
        </p:txBody>
      </p:sp>
      <p:sp>
        <p:nvSpPr>
          <p:cNvPr id="4" name="3 Rectángulo"/>
          <p:cNvSpPr/>
          <p:nvPr/>
        </p:nvSpPr>
        <p:spPr>
          <a:xfrm>
            <a:off x="0" y="-6694"/>
            <a:ext cx="485800" cy="6864694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VE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694"/>
            <a:ext cx="9144000" cy="1707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1835696" y="2060848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3600" b="1" dirty="0" smtClean="0">
                <a:latin typeface="Arial" pitchFamily="34" charset="0"/>
                <a:cs typeface="Arial" pitchFamily="34" charset="0"/>
              </a:rPr>
              <a:t>¿Qué es la Electrotecnia?</a:t>
            </a:r>
            <a:endParaRPr lang="es-VE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1259632" y="2983592"/>
            <a:ext cx="763284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2400" dirty="0" smtClean="0">
                <a:latin typeface="Arial" pitchFamily="34" charset="0"/>
                <a:cs typeface="Arial" pitchFamily="34" charset="0"/>
              </a:rPr>
              <a:t>Es la aplicación práctica de la electricidad y el magnetismo… La palabra ELECTROTECNIA viene de la combinación de ELECTRO y TECHNE.</a:t>
            </a:r>
          </a:p>
          <a:p>
            <a:pPr algn="ctr"/>
            <a:endParaRPr lang="es-VE" sz="2400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es-VE" sz="2400" dirty="0">
              <a:latin typeface="Arial" pitchFamily="34" charset="0"/>
              <a:cs typeface="Arial" pitchFamily="34" charset="0"/>
            </a:endParaRPr>
          </a:p>
          <a:p>
            <a:pPr algn="ctr"/>
            <a:endParaRPr lang="es-VE" sz="2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VE" sz="2400" dirty="0" smtClean="0">
                <a:latin typeface="Arial" pitchFamily="34" charset="0"/>
                <a:cs typeface="Arial" pitchFamily="34" charset="0"/>
              </a:rPr>
              <a:t>Es la tecnología eléctrica, donde se encuentran componentes tales como motores eléctricos, interruptores, condensadores, </a:t>
            </a:r>
            <a:r>
              <a:rPr lang="es-VE" sz="2400" dirty="0" err="1" smtClean="0">
                <a:latin typeface="Arial" pitchFamily="34" charset="0"/>
                <a:cs typeface="Arial" pitchFamily="34" charset="0"/>
              </a:rPr>
              <a:t>contactores</a:t>
            </a:r>
            <a:r>
              <a:rPr lang="es-VE" sz="2400" dirty="0" smtClean="0">
                <a:latin typeface="Arial" pitchFamily="34" charset="0"/>
                <a:cs typeface="Arial" pitchFamily="34" charset="0"/>
              </a:rPr>
              <a:t>, entre otros.</a:t>
            </a:r>
            <a:endParaRPr lang="es-VE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7156" y="4221088"/>
            <a:ext cx="5257800" cy="866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993873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341784" y="326"/>
            <a:ext cx="485800" cy="6864694"/>
          </a:xfrm>
          <a:prstGeom prst="rect">
            <a:avLst/>
          </a:prstGeom>
          <a:solidFill>
            <a:srgbClr val="003300"/>
          </a:solidFill>
          <a:ln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VE"/>
          </a:p>
        </p:txBody>
      </p:sp>
      <p:sp>
        <p:nvSpPr>
          <p:cNvPr id="4" name="3 Rectángulo"/>
          <p:cNvSpPr/>
          <p:nvPr/>
        </p:nvSpPr>
        <p:spPr>
          <a:xfrm>
            <a:off x="0" y="-6694"/>
            <a:ext cx="485800" cy="6864694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VE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694"/>
            <a:ext cx="9144000" cy="1707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1115616" y="2060848"/>
            <a:ext cx="374441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2800" b="1" dirty="0" smtClean="0">
                <a:latin typeface="Arial" pitchFamily="34" charset="0"/>
                <a:cs typeface="Arial" pitchFamily="34" charset="0"/>
              </a:rPr>
              <a:t>¿Cuáles son los principios fundamentales de la electricidad?</a:t>
            </a:r>
            <a:endParaRPr lang="es-VE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4875909" y="2492896"/>
            <a:ext cx="410445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dirty="0" smtClean="0">
                <a:latin typeface="Arial" pitchFamily="34" charset="0"/>
                <a:cs typeface="Arial" pitchFamily="34" charset="0"/>
              </a:rPr>
              <a:t>La electricidad es un tipo de energía…</a:t>
            </a:r>
          </a:p>
          <a:p>
            <a:pPr algn="ctr"/>
            <a:endParaRPr lang="es-VE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VE" dirty="0" smtClean="0">
                <a:latin typeface="Arial" pitchFamily="34" charset="0"/>
                <a:cs typeface="Arial" pitchFamily="34" charset="0"/>
              </a:rPr>
              <a:t>No es visible pero se puede detectar por sus efectos…</a:t>
            </a:r>
          </a:p>
          <a:p>
            <a:pPr algn="ctr"/>
            <a:endParaRPr lang="es-VE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VE" dirty="0" smtClean="0">
                <a:latin typeface="Arial" pitchFamily="34" charset="0"/>
                <a:cs typeface="Arial" pitchFamily="34" charset="0"/>
              </a:rPr>
              <a:t>La fuerza de origen magnético (generada por cuerpos magnetizados) actúa sobre ciertos tipos de materiales (los denominados ferromagnéticos)</a:t>
            </a:r>
          </a:p>
          <a:p>
            <a:pPr algn="ctr"/>
            <a:endParaRPr lang="es-VE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VE" dirty="0" smtClean="0">
                <a:latin typeface="Arial" pitchFamily="34" charset="0"/>
                <a:cs typeface="Arial" pitchFamily="34" charset="0"/>
              </a:rPr>
              <a:t>Existe fuerza de origen eléctrico, generada por cuerpos de carga eléctrica, invisible, capaz de producir una fuerza sobre otros cuerpos.</a:t>
            </a:r>
            <a:endParaRPr lang="es-VE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4077071"/>
            <a:ext cx="2905935" cy="23270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062397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852936"/>
            <a:ext cx="3641507" cy="37541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5 Rectángulo"/>
          <p:cNvSpPr/>
          <p:nvPr/>
        </p:nvSpPr>
        <p:spPr>
          <a:xfrm>
            <a:off x="341784" y="326"/>
            <a:ext cx="485800" cy="6864694"/>
          </a:xfrm>
          <a:prstGeom prst="rect">
            <a:avLst/>
          </a:prstGeom>
          <a:solidFill>
            <a:srgbClr val="003300"/>
          </a:solidFill>
          <a:ln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VE"/>
          </a:p>
        </p:txBody>
      </p:sp>
      <p:sp>
        <p:nvSpPr>
          <p:cNvPr id="4" name="3 Rectángulo"/>
          <p:cNvSpPr/>
          <p:nvPr/>
        </p:nvSpPr>
        <p:spPr>
          <a:xfrm>
            <a:off x="0" y="-6694"/>
            <a:ext cx="485800" cy="6864694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VE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694"/>
            <a:ext cx="9144000" cy="1707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1691680" y="1916832"/>
            <a:ext cx="64807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3600" b="1" dirty="0" smtClean="0">
                <a:latin typeface="Arial" pitchFamily="34" charset="0"/>
                <a:cs typeface="Arial" pitchFamily="34" charset="0"/>
              </a:rPr>
              <a:t>Las moléculas, los átomos y electrones</a:t>
            </a:r>
            <a:endParaRPr lang="es-VE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1259632" y="3425653"/>
            <a:ext cx="756084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2400" dirty="0" smtClean="0">
                <a:latin typeface="Arial" pitchFamily="34" charset="0"/>
                <a:cs typeface="Arial" pitchFamily="34" charset="0"/>
              </a:rPr>
              <a:t>La partícula fundamental de la electricidad es el ELECTRÓN</a:t>
            </a:r>
          </a:p>
          <a:p>
            <a:pPr algn="ctr"/>
            <a:endParaRPr lang="es-VE" sz="2400" dirty="0">
              <a:latin typeface="Arial" pitchFamily="34" charset="0"/>
              <a:cs typeface="Arial" pitchFamily="34" charset="0"/>
            </a:endParaRPr>
          </a:p>
          <a:p>
            <a:r>
              <a:rPr lang="es-VE" sz="2400" b="1" dirty="0" smtClean="0">
                <a:latin typeface="Arial" pitchFamily="34" charset="0"/>
                <a:cs typeface="Arial" pitchFamily="34" charset="0"/>
              </a:rPr>
              <a:t>Electrones</a:t>
            </a:r>
          </a:p>
          <a:p>
            <a:pPr algn="ctr"/>
            <a:endParaRPr lang="es-VE" sz="24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VE" sz="2400" dirty="0" smtClean="0">
                <a:latin typeface="Arial" pitchFamily="34" charset="0"/>
                <a:cs typeface="Arial" pitchFamily="34" charset="0"/>
              </a:rPr>
              <a:t>Son las partículas elementales de la electricidad, la mínima expresión de carga eléctrica (negativa).</a:t>
            </a:r>
            <a:endParaRPr lang="es-VE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75286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341784" y="326"/>
            <a:ext cx="485800" cy="6864694"/>
          </a:xfrm>
          <a:prstGeom prst="rect">
            <a:avLst/>
          </a:prstGeom>
          <a:solidFill>
            <a:srgbClr val="003300"/>
          </a:solidFill>
          <a:ln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VE"/>
          </a:p>
        </p:txBody>
      </p:sp>
      <p:sp>
        <p:nvSpPr>
          <p:cNvPr id="4" name="3 Rectángulo"/>
          <p:cNvSpPr/>
          <p:nvPr/>
        </p:nvSpPr>
        <p:spPr>
          <a:xfrm>
            <a:off x="0" y="-6694"/>
            <a:ext cx="485800" cy="6864694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VE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694"/>
            <a:ext cx="9144000" cy="1707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1800856" y="1844824"/>
            <a:ext cx="64807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3600" b="1" dirty="0" smtClean="0">
                <a:latin typeface="Arial" pitchFamily="34" charset="0"/>
                <a:cs typeface="Arial" pitchFamily="34" charset="0"/>
              </a:rPr>
              <a:t>Las moléculas, los átomos y electrones</a:t>
            </a:r>
            <a:endParaRPr lang="es-VE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1272952" y="3045153"/>
            <a:ext cx="763284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2000" b="1" dirty="0" smtClean="0">
                <a:latin typeface="Arial" pitchFamily="34" charset="0"/>
                <a:cs typeface="Arial" pitchFamily="34" charset="0"/>
              </a:rPr>
              <a:t>Molécula</a:t>
            </a:r>
          </a:p>
          <a:p>
            <a:pPr algn="ctr"/>
            <a:endParaRPr lang="es-VE" sz="20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VE" sz="2000" dirty="0" smtClean="0">
                <a:latin typeface="Arial" pitchFamily="34" charset="0"/>
                <a:cs typeface="Arial" pitchFamily="34" charset="0"/>
              </a:rPr>
              <a:t>Es la mínima parte que se puede obtener de una cierta materia sin que desaparezcan sus propiedades químicas, o sea, sigue conservando las mismas características del tipo de materia.</a:t>
            </a:r>
          </a:p>
          <a:p>
            <a:pPr algn="ctr"/>
            <a:endParaRPr lang="es-VE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31" t="42799" r="26534" b="36508"/>
          <a:stretch/>
        </p:blipFill>
        <p:spPr bwMode="auto">
          <a:xfrm>
            <a:off x="1979712" y="4956645"/>
            <a:ext cx="5760640" cy="1445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001122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341784" y="326"/>
            <a:ext cx="485800" cy="6864694"/>
          </a:xfrm>
          <a:prstGeom prst="rect">
            <a:avLst/>
          </a:prstGeom>
          <a:solidFill>
            <a:srgbClr val="003300"/>
          </a:solidFill>
          <a:ln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VE"/>
          </a:p>
        </p:txBody>
      </p:sp>
      <p:sp>
        <p:nvSpPr>
          <p:cNvPr id="4" name="3 Rectángulo"/>
          <p:cNvSpPr/>
          <p:nvPr/>
        </p:nvSpPr>
        <p:spPr>
          <a:xfrm>
            <a:off x="0" y="-6694"/>
            <a:ext cx="485800" cy="6864694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VE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694"/>
            <a:ext cx="9144000" cy="1707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1619672" y="1988840"/>
            <a:ext cx="67687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3600" b="1" dirty="0" smtClean="0">
                <a:latin typeface="Arial" pitchFamily="34" charset="0"/>
                <a:cs typeface="Arial" pitchFamily="34" charset="0"/>
              </a:rPr>
              <a:t>Las moléculas, los átomos y electrones</a:t>
            </a:r>
            <a:endParaRPr lang="es-VE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1187624" y="3573016"/>
            <a:ext cx="777686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2400" dirty="0" smtClean="0">
                <a:latin typeface="Arial" pitchFamily="34" charset="0"/>
                <a:cs typeface="Arial" pitchFamily="34" charset="0"/>
              </a:rPr>
              <a:t>Materiales que se componen por átomos de un mismo tipo, llamados </a:t>
            </a:r>
            <a:r>
              <a:rPr lang="es-VE" sz="2400" b="1" dirty="0" smtClean="0">
                <a:latin typeface="Arial" pitchFamily="34" charset="0"/>
                <a:cs typeface="Arial" pitchFamily="34" charset="0"/>
              </a:rPr>
              <a:t>CUERPOS SIMPLES</a:t>
            </a:r>
            <a:r>
              <a:rPr lang="es-VE" sz="2400" dirty="0" smtClean="0">
                <a:latin typeface="Arial" pitchFamily="34" charset="0"/>
                <a:cs typeface="Arial" pitchFamily="34" charset="0"/>
              </a:rPr>
              <a:t>, y constituyen los elementos químicos como el oro y el hierro</a:t>
            </a:r>
          </a:p>
          <a:p>
            <a:pPr algn="ctr"/>
            <a:endParaRPr lang="es-VE" sz="24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VE" sz="2400" dirty="0" smtClean="0">
                <a:latin typeface="Arial" pitchFamily="34" charset="0"/>
                <a:cs typeface="Arial" pitchFamily="34" charset="0"/>
              </a:rPr>
              <a:t>Materiales que se componen con diferentes tipos de átomos, se denominan </a:t>
            </a:r>
            <a:r>
              <a:rPr lang="es-VE" sz="2400" b="1" dirty="0" smtClean="0">
                <a:latin typeface="Arial" pitchFamily="34" charset="0"/>
                <a:cs typeface="Arial" pitchFamily="34" charset="0"/>
              </a:rPr>
              <a:t>CUERPOS COMPUESTOS</a:t>
            </a:r>
            <a:r>
              <a:rPr lang="es-VE" sz="2400" dirty="0" smtClean="0">
                <a:latin typeface="Arial" pitchFamily="34" charset="0"/>
                <a:cs typeface="Arial" pitchFamily="34" charset="0"/>
              </a:rPr>
              <a:t>, tal como el </a:t>
            </a:r>
            <a:r>
              <a:rPr lang="es-VE" sz="2400" dirty="0" err="1" smtClean="0">
                <a:latin typeface="Arial" pitchFamily="34" charset="0"/>
                <a:cs typeface="Arial" pitchFamily="34" charset="0"/>
              </a:rPr>
              <a:t>agu</a:t>
            </a:r>
            <a:endParaRPr lang="es-VE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69530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960" y="1844824"/>
            <a:ext cx="1894832" cy="13585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5 Rectángulo"/>
          <p:cNvSpPr/>
          <p:nvPr/>
        </p:nvSpPr>
        <p:spPr>
          <a:xfrm>
            <a:off x="341784" y="326"/>
            <a:ext cx="485800" cy="6864694"/>
          </a:xfrm>
          <a:prstGeom prst="rect">
            <a:avLst/>
          </a:prstGeom>
          <a:solidFill>
            <a:srgbClr val="003300"/>
          </a:solidFill>
          <a:ln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VE"/>
          </a:p>
        </p:txBody>
      </p:sp>
      <p:sp>
        <p:nvSpPr>
          <p:cNvPr id="4" name="3 Rectángulo"/>
          <p:cNvSpPr/>
          <p:nvPr/>
        </p:nvSpPr>
        <p:spPr>
          <a:xfrm>
            <a:off x="0" y="-6694"/>
            <a:ext cx="485800" cy="6864694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VE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694"/>
            <a:ext cx="9144000" cy="1707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1763688" y="2060848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3600" b="1" dirty="0" smtClean="0">
                <a:latin typeface="Arial" pitchFamily="34" charset="0"/>
                <a:cs typeface="Arial" pitchFamily="34" charset="0"/>
              </a:rPr>
              <a:t>Estructura del Átomo</a:t>
            </a:r>
            <a:endParaRPr lang="es-VE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1079104" y="2996952"/>
            <a:ext cx="806489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2400" dirty="0" smtClean="0">
                <a:latin typeface="Arial" pitchFamily="34" charset="0"/>
                <a:cs typeface="Arial" pitchFamily="34" charset="0"/>
              </a:rPr>
              <a:t>Se componen del NÚCLE y la CORTEZA</a:t>
            </a:r>
          </a:p>
          <a:p>
            <a:pPr algn="ctr"/>
            <a:endParaRPr lang="es-VE" sz="24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VE" sz="2400" dirty="0" smtClean="0">
                <a:latin typeface="Arial" pitchFamily="34" charset="0"/>
                <a:cs typeface="Arial" pitchFamily="34" charset="0"/>
              </a:rPr>
              <a:t>Dentro del </a:t>
            </a:r>
            <a:r>
              <a:rPr lang="es-VE" sz="2400" b="1" dirty="0" smtClean="0">
                <a:latin typeface="Arial" pitchFamily="34" charset="0"/>
                <a:cs typeface="Arial" pitchFamily="34" charset="0"/>
              </a:rPr>
              <a:t>Núcleo</a:t>
            </a:r>
            <a:r>
              <a:rPr lang="es-VE" sz="2400" dirty="0" smtClean="0">
                <a:latin typeface="Arial" pitchFamily="34" charset="0"/>
                <a:cs typeface="Arial" pitchFamily="34" charset="0"/>
              </a:rPr>
              <a:t> se encuentra la carga eléctrica denominada POSITIVA (+), compuestas por unas partículas llamadas PROTONES, junto con otras llamadas Neutrones.</a:t>
            </a:r>
          </a:p>
          <a:p>
            <a:pPr algn="ctr"/>
            <a:endParaRPr lang="es-VE" sz="24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VE" sz="2400" dirty="0" smtClean="0">
                <a:latin typeface="Arial" pitchFamily="34" charset="0"/>
                <a:cs typeface="Arial" pitchFamily="34" charset="0"/>
              </a:rPr>
              <a:t>En la </a:t>
            </a:r>
            <a:r>
              <a:rPr lang="es-VE" sz="2400" b="1" dirty="0" smtClean="0">
                <a:latin typeface="Arial" pitchFamily="34" charset="0"/>
                <a:cs typeface="Arial" pitchFamily="34" charset="0"/>
              </a:rPr>
              <a:t>Corteza</a:t>
            </a:r>
            <a:r>
              <a:rPr lang="es-VE" sz="2400" dirty="0" smtClean="0">
                <a:latin typeface="Arial" pitchFamily="34" charset="0"/>
                <a:cs typeface="Arial" pitchFamily="34" charset="0"/>
              </a:rPr>
              <a:t> se encuentran las cargas eléctricas NEGATIVAS (-), compuesta por electrones</a:t>
            </a:r>
            <a:endParaRPr lang="es-VE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98540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341784" y="326"/>
            <a:ext cx="485800" cy="6864694"/>
          </a:xfrm>
          <a:prstGeom prst="rect">
            <a:avLst/>
          </a:prstGeom>
          <a:solidFill>
            <a:srgbClr val="003300"/>
          </a:solidFill>
          <a:ln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VE"/>
          </a:p>
        </p:txBody>
      </p:sp>
      <p:sp>
        <p:nvSpPr>
          <p:cNvPr id="4" name="3 Rectángulo"/>
          <p:cNvSpPr/>
          <p:nvPr/>
        </p:nvSpPr>
        <p:spPr>
          <a:xfrm>
            <a:off x="0" y="-6694"/>
            <a:ext cx="485800" cy="6864694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VE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694"/>
            <a:ext cx="9144000" cy="1707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1691680" y="2060848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3600" b="1" dirty="0" smtClean="0">
                <a:latin typeface="Arial" pitchFamily="34" charset="0"/>
                <a:cs typeface="Arial" pitchFamily="34" charset="0"/>
              </a:rPr>
              <a:t>Estructura del Átomo</a:t>
            </a:r>
            <a:endParaRPr lang="es-VE" sz="36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87" t="33000" r="10000" b="18200"/>
          <a:stretch/>
        </p:blipFill>
        <p:spPr bwMode="auto">
          <a:xfrm>
            <a:off x="1403648" y="3172544"/>
            <a:ext cx="7251565" cy="3261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3995950"/>
            <a:ext cx="1537462" cy="1614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101774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341784" y="326"/>
            <a:ext cx="485800" cy="6864694"/>
          </a:xfrm>
          <a:prstGeom prst="rect">
            <a:avLst/>
          </a:prstGeom>
          <a:solidFill>
            <a:srgbClr val="003300"/>
          </a:solidFill>
          <a:ln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VE"/>
          </a:p>
        </p:txBody>
      </p:sp>
      <p:sp>
        <p:nvSpPr>
          <p:cNvPr id="4" name="3 Rectángulo"/>
          <p:cNvSpPr/>
          <p:nvPr/>
        </p:nvSpPr>
        <p:spPr>
          <a:xfrm>
            <a:off x="0" y="-6694"/>
            <a:ext cx="485800" cy="6864694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VE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694"/>
            <a:ext cx="9144000" cy="1707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1547664" y="2060848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3600" b="1" dirty="0" smtClean="0">
                <a:latin typeface="Arial" pitchFamily="34" charset="0"/>
                <a:cs typeface="Arial" pitchFamily="34" charset="0"/>
              </a:rPr>
              <a:t>Estructura del Átomo</a:t>
            </a:r>
            <a:endParaRPr lang="es-VE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1115616" y="2924944"/>
            <a:ext cx="784887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2400" dirty="0" smtClean="0">
                <a:latin typeface="Arial" pitchFamily="34" charset="0"/>
                <a:cs typeface="Arial" pitchFamily="34" charset="0"/>
              </a:rPr>
              <a:t>La cantidad de carga eléctrica de ambas partículas es la misma, y en todos los ÁTOMOS en estado normal existe un número de protones igual al de electrones.</a:t>
            </a:r>
          </a:p>
          <a:p>
            <a:pPr algn="ctr"/>
            <a:endParaRPr lang="es-VE" sz="2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VE" sz="2400" dirty="0" smtClean="0">
                <a:latin typeface="Arial" pitchFamily="34" charset="0"/>
                <a:cs typeface="Arial" pitchFamily="34" charset="0"/>
              </a:rPr>
              <a:t>Los Átomos en su estado normal, eléctricamente son </a:t>
            </a:r>
            <a:r>
              <a:rPr lang="es-VE" sz="2400" b="1" dirty="0" smtClean="0">
                <a:latin typeface="Arial" pitchFamily="34" charset="0"/>
                <a:cs typeface="Arial" pitchFamily="34" charset="0"/>
              </a:rPr>
              <a:t>NEUTROS</a:t>
            </a:r>
            <a:r>
              <a:rPr lang="es-VE" sz="2400" dirty="0" smtClean="0">
                <a:latin typeface="Arial" pitchFamily="34" charset="0"/>
                <a:cs typeface="Arial" pitchFamily="34" charset="0"/>
              </a:rPr>
              <a:t>, pues ambas cargas se encuentran en la misma cantidad.</a:t>
            </a:r>
            <a:endParaRPr lang="es-VE" sz="2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7" name="6 Grupo"/>
          <p:cNvGrpSpPr/>
          <p:nvPr/>
        </p:nvGrpSpPr>
        <p:grpSpPr>
          <a:xfrm>
            <a:off x="6750496" y="5217368"/>
            <a:ext cx="2393504" cy="1524000"/>
            <a:chOff x="6750496" y="5217368"/>
            <a:chExt cx="2393504" cy="1524000"/>
          </a:xfrm>
        </p:grpSpPr>
        <p:pic>
          <p:nvPicPr>
            <p:cNvPr id="12290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50496" y="5217368"/>
              <a:ext cx="2286000" cy="15240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" name="4 Rectángulo"/>
            <p:cNvSpPr/>
            <p:nvPr/>
          </p:nvSpPr>
          <p:spPr>
            <a:xfrm>
              <a:off x="8172400" y="6381328"/>
              <a:ext cx="971600" cy="36004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VE"/>
            </a:p>
          </p:txBody>
        </p:sp>
      </p:grpSp>
    </p:spTree>
    <p:extLst>
      <p:ext uri="{BB962C8B-B14F-4D97-AF65-F5344CB8AC3E}">
        <p14:creationId xmlns:p14="http://schemas.microsoft.com/office/powerpoint/2010/main" val="34265220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341784" y="326"/>
            <a:ext cx="485800" cy="6864694"/>
          </a:xfrm>
          <a:prstGeom prst="rect">
            <a:avLst/>
          </a:prstGeom>
          <a:solidFill>
            <a:srgbClr val="003300"/>
          </a:solidFill>
          <a:ln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VE"/>
          </a:p>
        </p:txBody>
      </p:sp>
      <p:sp>
        <p:nvSpPr>
          <p:cNvPr id="4" name="3 Rectángulo"/>
          <p:cNvSpPr/>
          <p:nvPr/>
        </p:nvSpPr>
        <p:spPr>
          <a:xfrm>
            <a:off x="0" y="-6694"/>
            <a:ext cx="485800" cy="6864694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VE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694"/>
            <a:ext cx="9144000" cy="1707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1763688" y="2060848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3600" b="1" dirty="0" smtClean="0">
                <a:latin typeface="Arial" pitchFamily="34" charset="0"/>
                <a:cs typeface="Arial" pitchFamily="34" charset="0"/>
              </a:rPr>
              <a:t>Los estados eléctricos</a:t>
            </a:r>
            <a:endParaRPr lang="es-VE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1259632" y="3068960"/>
            <a:ext cx="748883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2400" dirty="0" smtClean="0">
                <a:latin typeface="Arial" pitchFamily="34" charset="0"/>
                <a:cs typeface="Arial" pitchFamily="34" charset="0"/>
              </a:rPr>
              <a:t>Entre cargas eléctricas del MISMO SIGNO se produce una fuerza de REPULSIÓN</a:t>
            </a:r>
          </a:p>
          <a:p>
            <a:pPr algn="ctr"/>
            <a:endParaRPr lang="es-VE" sz="24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VE" sz="2400" dirty="0" smtClean="0">
                <a:latin typeface="Arial" pitchFamily="34" charset="0"/>
                <a:cs typeface="Arial" pitchFamily="34" charset="0"/>
              </a:rPr>
              <a:t>Entre cargas eléctricas de DIGERENTE SIGNO se produce una fuerza de ATRACCIÓN</a:t>
            </a:r>
            <a:endParaRPr lang="es-VE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1464" y="5007952"/>
            <a:ext cx="2667000" cy="17145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8324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341784" y="326"/>
            <a:ext cx="485800" cy="6864694"/>
          </a:xfrm>
          <a:prstGeom prst="rect">
            <a:avLst/>
          </a:prstGeom>
          <a:solidFill>
            <a:srgbClr val="003300"/>
          </a:solidFill>
          <a:ln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VE"/>
          </a:p>
        </p:txBody>
      </p:sp>
      <p:sp>
        <p:nvSpPr>
          <p:cNvPr id="4" name="3 Rectángulo"/>
          <p:cNvSpPr/>
          <p:nvPr/>
        </p:nvSpPr>
        <p:spPr>
          <a:xfrm>
            <a:off x="0" y="-6694"/>
            <a:ext cx="485800" cy="6864694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VE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694"/>
            <a:ext cx="9144000" cy="1707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1691680" y="184482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3600" b="1" dirty="0" smtClean="0">
                <a:latin typeface="Arial" pitchFamily="34" charset="0"/>
                <a:cs typeface="Arial" pitchFamily="34" charset="0"/>
              </a:rPr>
              <a:t>Los estados eléctricos</a:t>
            </a:r>
            <a:endParaRPr lang="es-VE" sz="36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95" t="22320" r="19677" b="16559"/>
          <a:stretch/>
        </p:blipFill>
        <p:spPr bwMode="auto">
          <a:xfrm>
            <a:off x="1043608" y="2702631"/>
            <a:ext cx="6038723" cy="3894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4138138"/>
            <a:ext cx="2238375" cy="9810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151009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341784" y="326"/>
            <a:ext cx="485800" cy="6864694"/>
          </a:xfrm>
          <a:prstGeom prst="rect">
            <a:avLst/>
          </a:prstGeom>
          <a:solidFill>
            <a:srgbClr val="003300"/>
          </a:solidFill>
          <a:ln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VE"/>
          </a:p>
        </p:txBody>
      </p:sp>
      <p:sp>
        <p:nvSpPr>
          <p:cNvPr id="4" name="3 Rectángulo"/>
          <p:cNvSpPr/>
          <p:nvPr/>
        </p:nvSpPr>
        <p:spPr>
          <a:xfrm>
            <a:off x="0" y="-6694"/>
            <a:ext cx="485800" cy="6864694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VE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694"/>
            <a:ext cx="9144000" cy="1707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1691680" y="1988840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3600" b="1" dirty="0" smtClean="0">
                <a:latin typeface="Arial" pitchFamily="34" charset="0"/>
                <a:cs typeface="Arial" pitchFamily="34" charset="0"/>
              </a:rPr>
              <a:t>Los estados eléctricos</a:t>
            </a:r>
            <a:endParaRPr lang="es-VE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1043608" y="2974300"/>
            <a:ext cx="784887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2400" dirty="0" smtClean="0">
                <a:latin typeface="Arial" pitchFamily="34" charset="0"/>
                <a:cs typeface="Arial" pitchFamily="34" charset="0"/>
              </a:rPr>
              <a:t>Los Átomos y la materia en general en su estado normal, son de carácter eléctricamente NEUTRO, debido a las cantidades iguales de electrones y protones.</a:t>
            </a:r>
          </a:p>
          <a:p>
            <a:pPr algn="ctr"/>
            <a:endParaRPr lang="es-VE" sz="24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VE" sz="2400" dirty="0" smtClean="0">
                <a:latin typeface="Arial" pitchFamily="34" charset="0"/>
                <a:cs typeface="Arial" pitchFamily="34" charset="0"/>
              </a:rPr>
              <a:t>Mientras más se separan del núcleo los electrones, existen diferentes órbitas y menos fuerza de atracción reciben los electrones hacia el núcleo.</a:t>
            </a:r>
            <a:endParaRPr lang="es-VE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09495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341784" y="326"/>
            <a:ext cx="485800" cy="6864694"/>
          </a:xfrm>
          <a:prstGeom prst="rect">
            <a:avLst/>
          </a:prstGeom>
          <a:solidFill>
            <a:srgbClr val="003300"/>
          </a:solidFill>
          <a:ln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VE"/>
          </a:p>
        </p:txBody>
      </p:sp>
      <p:sp>
        <p:nvSpPr>
          <p:cNvPr id="4" name="3 Rectángulo"/>
          <p:cNvSpPr/>
          <p:nvPr/>
        </p:nvSpPr>
        <p:spPr>
          <a:xfrm>
            <a:off x="0" y="-6694"/>
            <a:ext cx="485800" cy="6864694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VE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694"/>
            <a:ext cx="9144000" cy="1707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1619672" y="1988840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3600" b="1" dirty="0" smtClean="0">
                <a:latin typeface="Arial" pitchFamily="34" charset="0"/>
                <a:cs typeface="Arial" pitchFamily="34" charset="0"/>
              </a:rPr>
              <a:t>Los estados eléctricos</a:t>
            </a:r>
            <a:endParaRPr lang="es-VE" sz="36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95" t="42375" r="35962" b="28812"/>
          <a:stretch/>
        </p:blipFill>
        <p:spPr bwMode="auto">
          <a:xfrm>
            <a:off x="2771800" y="2924944"/>
            <a:ext cx="4464496" cy="33718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12641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341784" y="326"/>
            <a:ext cx="485800" cy="6864694"/>
          </a:xfrm>
          <a:prstGeom prst="rect">
            <a:avLst/>
          </a:prstGeom>
          <a:solidFill>
            <a:srgbClr val="003300"/>
          </a:solidFill>
          <a:ln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VE"/>
          </a:p>
        </p:txBody>
      </p:sp>
      <p:sp>
        <p:nvSpPr>
          <p:cNvPr id="4" name="3 Rectángulo"/>
          <p:cNvSpPr/>
          <p:nvPr/>
        </p:nvSpPr>
        <p:spPr>
          <a:xfrm>
            <a:off x="0" y="-6694"/>
            <a:ext cx="485800" cy="6864694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VE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694"/>
            <a:ext cx="9144000" cy="1707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1763688" y="1916832"/>
            <a:ext cx="64807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3600" b="1" dirty="0" smtClean="0">
                <a:latin typeface="Arial" pitchFamily="34" charset="0"/>
                <a:cs typeface="Arial" pitchFamily="34" charset="0"/>
              </a:rPr>
              <a:t>Cuerpos con cargas positivas y negativas</a:t>
            </a:r>
            <a:endParaRPr lang="es-VE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1187624" y="3501008"/>
            <a:ext cx="763284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2400" b="1" dirty="0" smtClean="0">
                <a:latin typeface="Arial" pitchFamily="34" charset="0"/>
                <a:cs typeface="Arial" pitchFamily="34" charset="0"/>
              </a:rPr>
              <a:t>Cuerpo cargado POSITIVAMENTE</a:t>
            </a:r>
            <a:r>
              <a:rPr lang="es-VE" sz="2400" dirty="0" smtClean="0">
                <a:latin typeface="Arial" pitchFamily="34" charset="0"/>
                <a:cs typeface="Arial" pitchFamily="34" charset="0"/>
              </a:rPr>
              <a:t>: sus átomos han perdido electrones, han dejado de ser neutros, tienen menos electrones que protones.</a:t>
            </a:r>
          </a:p>
          <a:p>
            <a:pPr algn="ctr"/>
            <a:endParaRPr lang="es-VE" sz="2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VE" sz="2400" b="1" dirty="0" smtClean="0">
                <a:latin typeface="Arial" pitchFamily="34" charset="0"/>
                <a:cs typeface="Arial" pitchFamily="34" charset="0"/>
              </a:rPr>
              <a:t>Cuerpo cargado NEGATIVAMENTE</a:t>
            </a:r>
            <a:r>
              <a:rPr lang="es-VE" sz="2400" dirty="0" smtClean="0">
                <a:latin typeface="Arial" pitchFamily="34" charset="0"/>
                <a:cs typeface="Arial" pitchFamily="34" charset="0"/>
              </a:rPr>
              <a:t>: sus átomos han recibido electrones, han dejado de ser neutros, tienen más electrones que protones.</a:t>
            </a:r>
            <a:endParaRPr lang="es-VE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68823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341784" y="326"/>
            <a:ext cx="485800" cy="6864694"/>
          </a:xfrm>
          <a:prstGeom prst="rect">
            <a:avLst/>
          </a:prstGeom>
          <a:solidFill>
            <a:srgbClr val="003300"/>
          </a:solidFill>
          <a:ln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VE"/>
          </a:p>
        </p:txBody>
      </p:sp>
      <p:sp>
        <p:nvSpPr>
          <p:cNvPr id="4" name="3 Rectángulo"/>
          <p:cNvSpPr/>
          <p:nvPr/>
        </p:nvSpPr>
        <p:spPr>
          <a:xfrm>
            <a:off x="0" y="-6694"/>
            <a:ext cx="485800" cy="6864694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VE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694"/>
            <a:ext cx="9144000" cy="1707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1763688" y="2060848"/>
            <a:ext cx="64807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3600" b="1" dirty="0" smtClean="0">
                <a:latin typeface="Arial" pitchFamily="34" charset="0"/>
                <a:cs typeface="Arial" pitchFamily="34" charset="0"/>
              </a:rPr>
              <a:t>Cuerpos con cargas positivas y negativas</a:t>
            </a:r>
            <a:endParaRPr lang="es-VE" sz="36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11" t="36563" r="20440" b="35506"/>
          <a:stretch/>
        </p:blipFill>
        <p:spPr bwMode="auto">
          <a:xfrm>
            <a:off x="1518493" y="3490418"/>
            <a:ext cx="7113864" cy="2128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57466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766562"/>
            <a:ext cx="7056784" cy="4953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5 Rectángulo"/>
          <p:cNvSpPr/>
          <p:nvPr/>
        </p:nvSpPr>
        <p:spPr>
          <a:xfrm>
            <a:off x="341784" y="326"/>
            <a:ext cx="485800" cy="6864694"/>
          </a:xfrm>
          <a:prstGeom prst="rect">
            <a:avLst/>
          </a:prstGeom>
          <a:solidFill>
            <a:srgbClr val="003300"/>
          </a:solidFill>
          <a:ln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VE"/>
          </a:p>
        </p:txBody>
      </p:sp>
      <p:sp>
        <p:nvSpPr>
          <p:cNvPr id="4" name="3 Rectángulo"/>
          <p:cNvSpPr/>
          <p:nvPr/>
        </p:nvSpPr>
        <p:spPr>
          <a:xfrm>
            <a:off x="0" y="-6694"/>
            <a:ext cx="485800" cy="6864694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VE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694"/>
            <a:ext cx="9144000" cy="1707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1691680" y="1844824"/>
            <a:ext cx="64807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3600" b="1" dirty="0" smtClean="0">
                <a:latin typeface="Arial" pitchFamily="34" charset="0"/>
                <a:cs typeface="Arial" pitchFamily="34" charset="0"/>
              </a:rPr>
              <a:t>Configuración electrónica del Átomo</a:t>
            </a:r>
            <a:endParaRPr lang="es-VE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971600" y="3429000"/>
            <a:ext cx="799288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2400" dirty="0" smtClean="0">
                <a:latin typeface="Arial" pitchFamily="34" charset="0"/>
                <a:cs typeface="Arial" pitchFamily="34" charset="0"/>
              </a:rPr>
              <a:t>TABLA PERIÓDICA DE ELEMENTOS</a:t>
            </a:r>
          </a:p>
          <a:p>
            <a:pPr algn="ctr"/>
            <a:endParaRPr lang="es-VE" sz="24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VE" sz="2400" dirty="0" smtClean="0">
                <a:latin typeface="Arial" pitchFamily="34" charset="0"/>
                <a:cs typeface="Arial" pitchFamily="34" charset="0"/>
              </a:rPr>
              <a:t>El número atómico de cada átomo indica su cantidad total de electrones y protones, con él se sabe la configuración electrónica del átomo.</a:t>
            </a:r>
          </a:p>
          <a:p>
            <a:pPr algn="ctr"/>
            <a:endParaRPr lang="es-VE" sz="24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VE" sz="2400" dirty="0" smtClean="0">
                <a:latin typeface="Arial" pitchFamily="34" charset="0"/>
                <a:cs typeface="Arial" pitchFamily="34" charset="0"/>
              </a:rPr>
              <a:t>La cantidad de electrones en cada capa se puede determinar</a:t>
            </a:r>
            <a:endParaRPr lang="es-VE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50462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0" y="-6694"/>
            <a:ext cx="971600" cy="6864694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VE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694"/>
            <a:ext cx="9144000" cy="1707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1619672" y="2852936"/>
            <a:ext cx="69847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5400" dirty="0" smtClean="0">
                <a:solidFill>
                  <a:srgbClr val="003300"/>
                </a:solidFill>
                <a:latin typeface="Arial Black" pitchFamily="34" charset="0"/>
              </a:rPr>
              <a:t>ELECTROTECNIA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539"/>
          <a:stretch/>
        </p:blipFill>
        <p:spPr bwMode="auto">
          <a:xfrm>
            <a:off x="3806180" y="4005064"/>
            <a:ext cx="2277988" cy="2158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42579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606</Words>
  <Application>Microsoft Office PowerPoint</Application>
  <PresentationFormat>Presentación en pantalla (4:3)</PresentationFormat>
  <Paragraphs>64</Paragraphs>
  <Slides>18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19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MARIBI</dc:creator>
  <cp:lastModifiedBy>MARIBI</cp:lastModifiedBy>
  <cp:revision>14</cp:revision>
  <dcterms:created xsi:type="dcterms:W3CDTF">2014-03-26T18:16:30Z</dcterms:created>
  <dcterms:modified xsi:type="dcterms:W3CDTF">2014-03-26T19:36:02Z</dcterms:modified>
</cp:coreProperties>
</file>